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0" r:id="rId2"/>
    <p:sldId id="299" r:id="rId3"/>
    <p:sldId id="300" r:id="rId4"/>
    <p:sldId id="301" r:id="rId5"/>
    <p:sldId id="311" r:id="rId6"/>
    <p:sldId id="358" r:id="rId7"/>
    <p:sldId id="359" r:id="rId8"/>
    <p:sldId id="303" r:id="rId9"/>
    <p:sldId id="305" r:id="rId10"/>
    <p:sldId id="312" r:id="rId11"/>
    <p:sldId id="320" r:id="rId12"/>
    <p:sldId id="349" r:id="rId13"/>
    <p:sldId id="350" r:id="rId14"/>
    <p:sldId id="323" r:id="rId15"/>
    <p:sldId id="321" r:id="rId16"/>
    <p:sldId id="324" r:id="rId17"/>
    <p:sldId id="322" r:id="rId18"/>
    <p:sldId id="325" r:id="rId19"/>
    <p:sldId id="326" r:id="rId20"/>
    <p:sldId id="304" r:id="rId21"/>
    <p:sldId id="327" r:id="rId22"/>
    <p:sldId id="360" r:id="rId23"/>
    <p:sldId id="308" r:id="rId24"/>
    <p:sldId id="351" r:id="rId25"/>
    <p:sldId id="352" r:id="rId26"/>
    <p:sldId id="353" r:id="rId27"/>
    <p:sldId id="354" r:id="rId28"/>
    <p:sldId id="355" r:id="rId29"/>
    <p:sldId id="361" r:id="rId30"/>
    <p:sldId id="337" r:id="rId31"/>
    <p:sldId id="338" r:id="rId32"/>
    <p:sldId id="339" r:id="rId33"/>
    <p:sldId id="340" r:id="rId34"/>
    <p:sldId id="341" r:id="rId35"/>
    <p:sldId id="307" r:id="rId36"/>
    <p:sldId id="328" r:id="rId37"/>
    <p:sldId id="329" r:id="rId38"/>
    <p:sldId id="330" r:id="rId39"/>
    <p:sldId id="331" r:id="rId40"/>
    <p:sldId id="343" r:id="rId41"/>
    <p:sldId id="344" r:id="rId42"/>
    <p:sldId id="345" r:id="rId43"/>
    <p:sldId id="346" r:id="rId44"/>
    <p:sldId id="356" r:id="rId45"/>
    <p:sldId id="357" r:id="rId46"/>
    <p:sldId id="347" r:id="rId47"/>
    <p:sldId id="282" r:id="rId48"/>
    <p:sldId id="288" r:id="rId49"/>
    <p:sldId id="29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C2B"/>
    <a:srgbClr val="FFFF99"/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03F326-0864-4BC1-A1D1-0EEED70A29D9}" v="771" dt="2019-11-20T06:51:12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4645" autoAdjust="0"/>
  </p:normalViewPr>
  <p:slideViewPr>
    <p:cSldViewPr snapToGrid="0" snapToObjects="1">
      <p:cViewPr>
        <p:scale>
          <a:sx n="50" d="100"/>
          <a:sy n="50" d="100"/>
        </p:scale>
        <p:origin x="-653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8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76B3406-BCE9-4240-AF8C-4B73BDD05F46}" type="datetimeFigureOut">
              <a:rPr lang="ar-SA" smtClean="0"/>
              <a:t>25/03/1441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5902F54-FD7A-428B-8381-ADE936105B6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223097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5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1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9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0.tiff"/><Relationship Id="rId9" Type="http://schemas.openxmlformats.org/officeDocument/2006/relationships/image" Target="../media/image2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72EB5A2-5932-471E-B47D-1D1F712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ar-SA" smtClean="0"/>
              <a:t>22.11.2019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9C1DD76-49B4-4D64-A94D-4C65FE6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Project 2019 – IOS team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8A1EB15-C51E-43AE-BF99-B4E7B0BF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7BD9E54-FCCC-492E-83E9-A932ABAC7656}"/>
              </a:ext>
            </a:extLst>
          </p:cNvPr>
          <p:cNvSpPr txBox="1"/>
          <p:nvPr/>
        </p:nvSpPr>
        <p:spPr>
          <a:xfrm>
            <a:off x="2529841" y="2530549"/>
            <a:ext cx="6842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Use Cases </a:t>
            </a:r>
            <a:r>
              <a:rPr lang="en-US" sz="5400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1BCF448-0FE1-4CDF-9C85-9B27C1596B98}"/>
              </a:ext>
            </a:extLst>
          </p:cNvPr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65BDD22-FCB8-419B-AA10-413024B7B2CF}"/>
              </a:ext>
            </a:extLst>
          </p:cNvPr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76" y="4999045"/>
            <a:ext cx="1495335" cy="1000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7" y="5156563"/>
            <a:ext cx="3170437" cy="90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800486"/>
            <a:ext cx="2795490" cy="1397745"/>
          </a:xfrm>
          <a:prstGeom prst="rect">
            <a:avLst/>
          </a:prstGeom>
        </p:spPr>
      </p:pic>
      <p:sp>
        <p:nvSpPr>
          <p:cNvPr id="12" name="مستطيل 11"/>
          <p:cNvSpPr/>
          <p:nvPr/>
        </p:nvSpPr>
        <p:spPr>
          <a:xfrm>
            <a:off x="2308862" y="225921"/>
            <a:ext cx="72847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Capstone Project 2019</a:t>
            </a:r>
          </a:p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IOS Team</a:t>
            </a:r>
          </a:p>
        </p:txBody>
      </p:sp>
    </p:spTree>
    <p:extLst>
      <p:ext uri="{BB962C8B-B14F-4D97-AF65-F5344CB8AC3E}">
        <p14:creationId xmlns:p14="http://schemas.microsoft.com/office/powerpoint/2010/main" val="9143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Of which type? 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General or Field Related?”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0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“Field Related”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12720" y="944880"/>
            <a:ext cx="84429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For Which Field: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 , “Tomato Field”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“Tomato Field”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Tell Me the Note”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3215640" y="944880"/>
            <a:ext cx="768096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“Call The Agronomist to Examine the </a:t>
            </a:r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Field, </a:t>
            </a: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 Suspect It Has </a:t>
            </a:r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Mites</a:t>
            </a: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  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This Is Your Note:</a:t>
            </a:r>
          </a:p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“………….”</a:t>
            </a:r>
          </a:p>
          <a:p>
            <a:pPr marL="0" lvl="5"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 You Want To Save It?”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0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697480" y="944880"/>
            <a:ext cx="76809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“Yes!”  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0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3474720" y="944880"/>
            <a:ext cx="659892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“Your </a:t>
            </a: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Note Has Been Successfully Saved</a:t>
            </a:r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!”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971800" y="2373608"/>
            <a:ext cx="6598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Let’s Try It Out !!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496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Goal of the project: 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spcBef>
                <a:spcPct val="0"/>
              </a:spcBef>
              <a:buNone/>
            </a:pPr>
            <a:endParaRPr lang="en-US" sz="3200" b="1" dirty="0" smtClean="0">
              <a:latin typeface="Helvetica Neue Condensed" charset="0"/>
              <a:ea typeface="Helvetica Neue Condensed" charset="0"/>
              <a:cs typeface="Helvetica Neue Condensed" charset="0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n-US" sz="3200" b="1" dirty="0" smtClean="0">
                <a:latin typeface="Helvetica Neue Condensed" charset="0"/>
                <a:ea typeface="Helvetica Neue Condensed" charset="0"/>
                <a:cs typeface="Helvetica Neue Condensed" charset="0"/>
              </a:rPr>
              <a:t>Extension </a:t>
            </a:r>
            <a:r>
              <a:rPr lang="en-US" sz="32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of Operator Interface to </a:t>
            </a:r>
            <a:r>
              <a:rPr lang="en-US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Apple </a:t>
            </a:r>
            <a:r>
              <a:rPr lang="en-US" sz="3200" b="1" dirty="0">
                <a:latin typeface="Helvetica Neue Condensed" charset="0"/>
                <a:ea typeface="Helvetica Neue Condensed" charset="0"/>
                <a:cs typeface="Helvetica Neue Condensed" charset="0"/>
              </a:rPr>
              <a:t>Car 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129335" cy="3108960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80" y="1825625"/>
            <a:ext cx="4114800" cy="2743200"/>
          </a:xfrm>
          <a:prstGeom prst="rect">
            <a:avLst/>
          </a:prstGeom>
        </p:spPr>
      </p:pic>
      <p:sp>
        <p:nvSpPr>
          <p:cNvPr id="11" name="سهم إلى اليمين 10"/>
          <p:cNvSpPr/>
          <p:nvPr/>
        </p:nvSpPr>
        <p:spPr>
          <a:xfrm>
            <a:off x="5196842" y="3182620"/>
            <a:ext cx="1158237" cy="33845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532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Take a Note (2): General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Context</a:t>
            </a:r>
          </a:p>
          <a:p>
            <a:pPr marL="0" indent="0" algn="ctr">
              <a:buNone/>
            </a:pPr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farmer is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driving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back home after his workday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 noticed today that the temperature is rising 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  would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like to add a note to remind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himself/ herself to spray the plants in the greenhouses with “</a:t>
            </a:r>
            <a:r>
              <a:rPr lang="en-US" dirty="0" err="1" smtClean="0">
                <a:solidFill>
                  <a:srgbClr val="367C2B"/>
                </a:solidFill>
                <a:latin typeface="Helvetica Neue" charset="0"/>
                <a:ea typeface="Helvetica Neue" charset="0"/>
                <a:cs typeface="Helvetica Neue" charset="0"/>
              </a:rPr>
              <a:t>Bavesten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” pesticide to prevent “</a:t>
            </a:r>
            <a:r>
              <a:rPr lang="en-US" dirty="0" smtClean="0">
                <a:solidFill>
                  <a:srgbClr val="367C2B"/>
                </a:solidFill>
                <a:latin typeface="Helvetica Neue" charset="0"/>
                <a:ea typeface="Helvetica Neue" charset="0"/>
                <a:cs typeface="Helvetica Neue" charset="0"/>
              </a:rPr>
              <a:t>Powdery </a:t>
            </a:r>
            <a:r>
              <a:rPr lang="en-US" dirty="0" err="1" smtClean="0">
                <a:solidFill>
                  <a:srgbClr val="367C2B"/>
                </a:solidFill>
                <a:latin typeface="Helvetica Neue" charset="0"/>
                <a:ea typeface="Helvetica Neue" charset="0"/>
                <a:cs typeface="Helvetica Neue" charset="0"/>
              </a:rPr>
              <a:t>Miledew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”</a:t>
            </a:r>
            <a:endParaRPr lang="ar-SA" dirty="0"/>
          </a:p>
          <a:p>
            <a:endParaRPr lang="ar-SA" dirty="0"/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" y="132220"/>
            <a:ext cx="1925457" cy="1925457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290" y="1473518"/>
            <a:ext cx="1912620" cy="1531620"/>
          </a:xfrm>
          <a:prstGeom prst="rect">
            <a:avLst/>
          </a:prstGeom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90" y="1290638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971800" y="2373608"/>
            <a:ext cx="6598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Let’s Try It Out !!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5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عنصر نائب للمحتوى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-2"/>
            <a:ext cx="12191996" cy="6390922"/>
          </a:xfrm>
        </p:spPr>
      </p:pic>
      <p:sp>
        <p:nvSpPr>
          <p:cNvPr id="14" name="مخطط انسيابي: شريط مثقب 13"/>
          <p:cNvSpPr/>
          <p:nvPr/>
        </p:nvSpPr>
        <p:spPr>
          <a:xfrm rot="8187385">
            <a:off x="2293930" y="3049239"/>
            <a:ext cx="3584658" cy="2443034"/>
          </a:xfrm>
          <a:prstGeom prst="flowChartPunchedTape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مخطط انسيابي: بيانات 14"/>
          <p:cNvSpPr/>
          <p:nvPr/>
        </p:nvSpPr>
        <p:spPr>
          <a:xfrm rot="1088390">
            <a:off x="1720565" y="320678"/>
            <a:ext cx="2791778" cy="2704844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وتر 15"/>
          <p:cNvSpPr/>
          <p:nvPr/>
        </p:nvSpPr>
        <p:spPr>
          <a:xfrm>
            <a:off x="6858000" y="4377436"/>
            <a:ext cx="3230880" cy="2026920"/>
          </a:xfrm>
          <a:prstGeom prst="chord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شريط جانبي 16"/>
          <p:cNvSpPr/>
          <p:nvPr/>
        </p:nvSpPr>
        <p:spPr>
          <a:xfrm>
            <a:off x="7406640" y="2100611"/>
            <a:ext cx="4053840" cy="2388616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9" name="مخطط انسيابي: بيانات 18"/>
          <p:cNvSpPr/>
          <p:nvPr/>
        </p:nvSpPr>
        <p:spPr>
          <a:xfrm rot="7649667">
            <a:off x="9969473" y="3504764"/>
            <a:ext cx="1253070" cy="1968926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ريط جانبي 20"/>
          <p:cNvSpPr/>
          <p:nvPr/>
        </p:nvSpPr>
        <p:spPr>
          <a:xfrm>
            <a:off x="7528560" y="3079"/>
            <a:ext cx="3246120" cy="1572041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23" name="صورة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35" y="1730217"/>
            <a:ext cx="701040" cy="701040"/>
          </a:xfrm>
          <a:prstGeom prst="rect">
            <a:avLst/>
          </a:prstGeom>
        </p:spPr>
      </p:pic>
      <p:pic>
        <p:nvPicPr>
          <p:cNvPr id="26" name="صورة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52" y="4083356"/>
            <a:ext cx="1143247" cy="1502200"/>
          </a:xfrm>
          <a:prstGeom prst="rect">
            <a:avLst/>
          </a:prstGeom>
        </p:spPr>
      </p:pic>
      <p:pic>
        <p:nvPicPr>
          <p:cNvPr id="27" name="صورة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57" y="190977"/>
            <a:ext cx="1021205" cy="1196244"/>
          </a:xfrm>
          <a:prstGeom prst="rect">
            <a:avLst/>
          </a:prstGeom>
        </p:spPr>
      </p:pic>
      <p:pic>
        <p:nvPicPr>
          <p:cNvPr id="28" name="صورة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431257"/>
            <a:ext cx="1021205" cy="1196244"/>
          </a:xfrm>
          <a:prstGeom prst="rect">
            <a:avLst/>
          </a:prstGeom>
        </p:spPr>
      </p:pic>
      <p:pic>
        <p:nvPicPr>
          <p:cNvPr id="29" name="صورة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008" y="4489227"/>
            <a:ext cx="701040" cy="701040"/>
          </a:xfrm>
          <a:prstGeom prst="rect">
            <a:avLst/>
          </a:prstGeom>
        </p:spPr>
      </p:pic>
      <p:sp>
        <p:nvSpPr>
          <p:cNvPr id="30" name="مخطط انسيابي: رابط 29"/>
          <p:cNvSpPr/>
          <p:nvPr/>
        </p:nvSpPr>
        <p:spPr>
          <a:xfrm>
            <a:off x="6416040" y="4370863"/>
            <a:ext cx="259080" cy="200629"/>
          </a:xfrm>
          <a:prstGeom prst="flowChartConnector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سهم إلى اليمين 1"/>
          <p:cNvSpPr/>
          <p:nvPr/>
        </p:nvSpPr>
        <p:spPr>
          <a:xfrm>
            <a:off x="8877362" y="4083356"/>
            <a:ext cx="1211518" cy="40587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18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Get Nearby 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Fields’ </a:t>
            </a:r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Updates Since Last Visit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Context</a:t>
            </a:r>
          </a:p>
          <a:p>
            <a:pPr marL="0" indent="0" algn="ctr">
              <a:buNone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Farmer is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driving the car nearby his/her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field(s)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He/she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 wants to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have an overview of the current situation (Field Operations , Machine Alerts) of his/her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field(s)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Why?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be able to react quickly by examining the field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himself/herself immediately if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he/she was nearby or call someone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else to react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ar-SA" dirty="0"/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03265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73680" y="944880"/>
            <a:ext cx="69342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“JD Driver Give Me Updates”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12720" y="944880"/>
            <a:ext cx="84429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For Which Field ?: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 , “Tomato Field”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3032760" y="944880"/>
            <a:ext cx="781812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“Since Your Last Visit on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18.11.2019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…………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971800" y="2373608"/>
            <a:ext cx="659892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Let’s Try It Out !!</a:t>
            </a:r>
            <a:endParaRPr lang="en-US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60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عنصر نائب للمحتوى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-2"/>
            <a:ext cx="12191996" cy="6390922"/>
          </a:xfrm>
        </p:spPr>
      </p:pic>
      <p:sp>
        <p:nvSpPr>
          <p:cNvPr id="14" name="مخطط انسيابي: شريط مثقب 13"/>
          <p:cNvSpPr/>
          <p:nvPr/>
        </p:nvSpPr>
        <p:spPr>
          <a:xfrm rot="8187385">
            <a:off x="2293930" y="3049239"/>
            <a:ext cx="3584658" cy="2443034"/>
          </a:xfrm>
          <a:prstGeom prst="flowChartPunchedTape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مخطط انسيابي: بيانات 14"/>
          <p:cNvSpPr/>
          <p:nvPr/>
        </p:nvSpPr>
        <p:spPr>
          <a:xfrm rot="1088390">
            <a:off x="1720565" y="320678"/>
            <a:ext cx="2791778" cy="2704844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وتر 15"/>
          <p:cNvSpPr/>
          <p:nvPr/>
        </p:nvSpPr>
        <p:spPr>
          <a:xfrm>
            <a:off x="6858000" y="4377436"/>
            <a:ext cx="3230880" cy="2026920"/>
          </a:xfrm>
          <a:prstGeom prst="chord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شريط جانبي 16"/>
          <p:cNvSpPr/>
          <p:nvPr/>
        </p:nvSpPr>
        <p:spPr>
          <a:xfrm>
            <a:off x="7406640" y="2100611"/>
            <a:ext cx="4053840" cy="2388616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9" name="مخطط انسيابي: بيانات 18"/>
          <p:cNvSpPr/>
          <p:nvPr/>
        </p:nvSpPr>
        <p:spPr>
          <a:xfrm rot="7649667">
            <a:off x="9969473" y="3504764"/>
            <a:ext cx="1253070" cy="1968926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ريط جانبي 20"/>
          <p:cNvSpPr/>
          <p:nvPr/>
        </p:nvSpPr>
        <p:spPr>
          <a:xfrm>
            <a:off x="7528560" y="3079"/>
            <a:ext cx="3246120" cy="1572041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23" name="صورة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35" y="1730217"/>
            <a:ext cx="701040" cy="701040"/>
          </a:xfrm>
          <a:prstGeom prst="rect">
            <a:avLst/>
          </a:prstGeom>
        </p:spPr>
      </p:pic>
      <p:pic>
        <p:nvPicPr>
          <p:cNvPr id="26" name="صورة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52" y="4083356"/>
            <a:ext cx="1143247" cy="1502200"/>
          </a:xfrm>
          <a:prstGeom prst="rect">
            <a:avLst/>
          </a:prstGeom>
        </p:spPr>
      </p:pic>
      <p:pic>
        <p:nvPicPr>
          <p:cNvPr id="27" name="صورة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57" y="190977"/>
            <a:ext cx="1021205" cy="1196244"/>
          </a:xfrm>
          <a:prstGeom prst="rect">
            <a:avLst/>
          </a:prstGeom>
        </p:spPr>
      </p:pic>
      <p:pic>
        <p:nvPicPr>
          <p:cNvPr id="28" name="صورة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431257"/>
            <a:ext cx="1021205" cy="1196244"/>
          </a:xfrm>
          <a:prstGeom prst="rect">
            <a:avLst/>
          </a:prstGeom>
        </p:spPr>
      </p:pic>
      <p:pic>
        <p:nvPicPr>
          <p:cNvPr id="29" name="صورة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008" y="4489227"/>
            <a:ext cx="701040" cy="701040"/>
          </a:xfrm>
          <a:prstGeom prst="rect">
            <a:avLst/>
          </a:prstGeom>
        </p:spPr>
      </p:pic>
      <p:sp>
        <p:nvSpPr>
          <p:cNvPr id="30" name="مخطط انسيابي: رابط 29"/>
          <p:cNvSpPr/>
          <p:nvPr/>
        </p:nvSpPr>
        <p:spPr>
          <a:xfrm>
            <a:off x="6598920" y="3839308"/>
            <a:ext cx="259080" cy="200629"/>
          </a:xfrm>
          <a:prstGeom prst="flowChartConnector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سهم إلى اليمين 1"/>
          <p:cNvSpPr/>
          <p:nvPr/>
        </p:nvSpPr>
        <p:spPr>
          <a:xfrm rot="1417663">
            <a:off x="2115051" y="3276402"/>
            <a:ext cx="1754539" cy="78221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0834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Goal of the project: 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sz="6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  JD </a:t>
            </a:r>
            <a:r>
              <a:rPr lang="en-US" sz="6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Driver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 rotWithShape="1">
          <a:blip r:embed="rId3"/>
          <a:srcRect b="23880"/>
          <a:stretch/>
        </p:blipFill>
        <p:spPr>
          <a:xfrm>
            <a:off x="3549896" y="2941482"/>
            <a:ext cx="1495335" cy="76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Get Nearby 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Fields’ Flags Since </a:t>
            </a:r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Last Visit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Context</a:t>
            </a:r>
          </a:p>
          <a:p>
            <a:pPr marL="0" indent="0" algn="ctr">
              <a:buNone/>
            </a:pPr>
            <a:endParaRPr lang="en-US" sz="3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Farmer is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driving the car nearby his/her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field(s)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He/she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 wants to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have an overview of the current situation of his/her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field(s)</a:t>
            </a:r>
          </a:p>
          <a:p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Why?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be able to react quickly by examining the field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himself/herself immediately if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he/she was nearby or call someone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else to react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>
              <a:buNone/>
            </a:pPr>
            <a:endParaRPr lang="ar-SA" dirty="0"/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94095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73680" y="944880"/>
            <a:ext cx="69342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 “JD Driver what are the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Flags?”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12720" y="944880"/>
            <a:ext cx="84429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For Which Field?: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 , “Tomato Field”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3032760" y="944880"/>
            <a:ext cx="781812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“Since Your Last Visit on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18.11.2019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…………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Getting Notes (1): General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Context</a:t>
            </a:r>
          </a:p>
          <a:p>
            <a:pPr marL="0" indent="0" algn="ctr">
              <a:buNone/>
            </a:pPr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farmer is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driving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to his organization in the morning 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 knows well his schedule for today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But he wants to be reminded if there was something else that he was supposed to do </a:t>
            </a:r>
          </a:p>
        </p:txBody>
      </p:sp>
      <p:grpSp>
        <p:nvGrpSpPr>
          <p:cNvPr id="3" name="مجموعة 2"/>
          <p:cNvGrpSpPr/>
          <p:nvPr/>
        </p:nvGrpSpPr>
        <p:grpSpPr>
          <a:xfrm>
            <a:off x="327411" y="482173"/>
            <a:ext cx="1588602" cy="1233597"/>
            <a:chOff x="1299996" y="500588"/>
            <a:chExt cx="1588602" cy="1233597"/>
          </a:xfrm>
        </p:grpSpPr>
        <p:pic>
          <p:nvPicPr>
            <p:cNvPr id="10" name="صورة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796" y="1002665"/>
              <a:ext cx="775802" cy="731520"/>
            </a:xfrm>
            <a:prstGeom prst="rect">
              <a:avLst/>
            </a:prstGeom>
          </p:spPr>
        </p:pic>
        <p:pic>
          <p:nvPicPr>
            <p:cNvPr id="11" name="صورة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96" y="500588"/>
              <a:ext cx="81280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8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73680" y="944880"/>
            <a:ext cx="69342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“JD Driver Tell Me My Notes”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12720" y="944880"/>
            <a:ext cx="84429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Of which type? </a:t>
            </a:r>
          </a:p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General or Field Related?”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“General”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3108960" y="944880"/>
            <a:ext cx="781812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 , You Have 2 Reminders, Here They Are: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……..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Goal of the project: 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Which features make the most sense to be made available?</a:t>
            </a:r>
          </a:p>
          <a:p>
            <a:r>
              <a:rPr lang="de-DE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How do the choosen features look and feel</a:t>
            </a:r>
            <a:r>
              <a:rPr lang="de-DE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ar-SA" dirty="0"/>
          </a:p>
          <a:p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What does it take?</a:t>
            </a:r>
          </a:p>
          <a:p>
            <a:r>
              <a:rPr lang="de-DE" dirty="0" smtClean="0">
                <a:latin typeface="Helvetica Neue" charset="0"/>
                <a:ea typeface="Helvetica Neue" charset="0"/>
                <a:cs typeface="Helvetica Neue" charset="0"/>
              </a:rPr>
              <a:t>What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have you learned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r>
              <a:rPr lang="de-DE" dirty="0" smtClean="0">
                <a:latin typeface="Helvetica Neue" charset="0"/>
                <a:ea typeface="Helvetica Neue" charset="0"/>
                <a:cs typeface="Helvetica Neue" charset="0"/>
              </a:rPr>
              <a:t>What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do you suggest?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0040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Getting Notes (1): Field Related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Context</a:t>
            </a:r>
          </a:p>
          <a:p>
            <a:pPr marL="0" indent="0" algn="ctr">
              <a:buNone/>
            </a:pPr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farmer is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driving 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nearby his “Potato” Field</a:t>
            </a: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 wants to be reminded of the field related notes in case he has to act upon them </a:t>
            </a:r>
          </a:p>
        </p:txBody>
      </p:sp>
      <p:grpSp>
        <p:nvGrpSpPr>
          <p:cNvPr id="3" name="مجموعة 2"/>
          <p:cNvGrpSpPr/>
          <p:nvPr/>
        </p:nvGrpSpPr>
        <p:grpSpPr>
          <a:xfrm>
            <a:off x="327411" y="482173"/>
            <a:ext cx="1588602" cy="1233597"/>
            <a:chOff x="1299996" y="500588"/>
            <a:chExt cx="1588602" cy="1233597"/>
          </a:xfrm>
        </p:grpSpPr>
        <p:pic>
          <p:nvPicPr>
            <p:cNvPr id="10" name="صورة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796" y="1002665"/>
              <a:ext cx="775802" cy="731520"/>
            </a:xfrm>
            <a:prstGeom prst="rect">
              <a:avLst/>
            </a:prstGeom>
          </p:spPr>
        </p:pic>
        <p:pic>
          <p:nvPicPr>
            <p:cNvPr id="11" name="صورة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96" y="500588"/>
              <a:ext cx="81280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38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73680" y="944880"/>
            <a:ext cx="69342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“JD Driver Tell Me My Notes”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12720" y="944880"/>
            <a:ext cx="84429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Of which type? </a:t>
            </a:r>
          </a:p>
          <a:p>
            <a:pPr algn="ctr"/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General or Field Related?”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“Field Related”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2712720" y="944880"/>
            <a:ext cx="844296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“Ok, For Which Field?: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 , “Tomato Field”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“Potato Field”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3108960" y="944880"/>
            <a:ext cx="7818120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“OK , You Have 2 Reminders, Here They Are: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……..</a:t>
            </a:r>
          </a:p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95886" y="759578"/>
            <a:ext cx="1178834" cy="118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Goal of the project: 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 dirty="0"/>
          </a:p>
          <a:p>
            <a:r>
              <a:rPr lang="de-DE" dirty="0" smtClean="0">
                <a:latin typeface="Helvetica Neue" charset="0"/>
                <a:ea typeface="Helvetica Neue" charset="0"/>
                <a:cs typeface="Helvetica Neue" charset="0"/>
              </a:rPr>
              <a:t>Which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features make most sense to be made available?</a:t>
            </a:r>
          </a:p>
          <a:p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How do the choosen features look and feel</a:t>
            </a:r>
            <a:r>
              <a:rPr lang="de-DE" dirty="0" smtClean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r>
              <a:rPr lang="de-DE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What does it take</a:t>
            </a:r>
            <a:r>
              <a:rPr lang="de-DE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?</a:t>
            </a:r>
            <a:endParaRPr lang="de-DE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What have you learned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?</a:t>
            </a:r>
          </a:p>
          <a:p>
            <a:r>
              <a:rPr lang="de-DE" dirty="0" smtClean="0">
                <a:latin typeface="Helvetica Neue" charset="0"/>
                <a:ea typeface="Helvetica Neue" charset="0"/>
                <a:cs typeface="Helvetica Neue" charset="0"/>
              </a:rPr>
              <a:t>What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do you suggest?</a:t>
            </a:r>
          </a:p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610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What does it take?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مجموعة 2"/>
          <p:cNvGrpSpPr>
            <a:grpSpLocks noChangeAspect="1"/>
          </p:cNvGrpSpPr>
          <p:nvPr/>
        </p:nvGrpSpPr>
        <p:grpSpPr>
          <a:xfrm>
            <a:off x="3508725" y="2582252"/>
            <a:ext cx="1324928" cy="1188720"/>
            <a:chOff x="3694027" y="2203729"/>
            <a:chExt cx="1630680" cy="14630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4027" y="2203729"/>
              <a:ext cx="1463040" cy="146304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4627" y="2487615"/>
              <a:ext cx="640080" cy="640080"/>
            </a:xfrm>
            <a:prstGeom prst="rect">
              <a:avLst/>
            </a:prstGeom>
          </p:spPr>
        </p:pic>
      </p:grpSp>
      <p:pic>
        <p:nvPicPr>
          <p:cNvPr id="17" name="صورة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6" y="2158744"/>
            <a:ext cx="2914825" cy="2194560"/>
          </a:xfrm>
          <a:prstGeom prst="rect">
            <a:avLst/>
          </a:prstGeom>
        </p:spPr>
      </p:pic>
      <p:pic>
        <p:nvPicPr>
          <p:cNvPr id="18" name="صورة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144" y="2158744"/>
            <a:ext cx="3154680" cy="2103120"/>
          </a:xfrm>
          <a:prstGeom prst="rect">
            <a:avLst/>
          </a:prstGeom>
        </p:spPr>
      </p:pic>
      <p:sp>
        <p:nvSpPr>
          <p:cNvPr id="13" name="علبة 12"/>
          <p:cNvSpPr/>
          <p:nvPr/>
        </p:nvSpPr>
        <p:spPr>
          <a:xfrm>
            <a:off x="290354" y="1629728"/>
            <a:ext cx="761206" cy="543304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0" name="مربع نص 19"/>
          <p:cNvSpPr txBox="1"/>
          <p:nvPr/>
        </p:nvSpPr>
        <p:spPr>
          <a:xfrm>
            <a:off x="6769004" y="4328832"/>
            <a:ext cx="203910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 smtClean="0"/>
              <a:t>JD Driver</a:t>
            </a:r>
            <a:endParaRPr lang="ar-SA" sz="2000" b="1" dirty="0"/>
          </a:p>
        </p:txBody>
      </p:sp>
      <p:sp>
        <p:nvSpPr>
          <p:cNvPr id="22" name="Google Shape;116;g621148463b_0_7"/>
          <p:cNvSpPr txBox="1"/>
          <p:nvPr/>
        </p:nvSpPr>
        <p:spPr>
          <a:xfrm>
            <a:off x="3949733" y="4031031"/>
            <a:ext cx="181722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r>
              <a:rPr lang="en-US" dirty="0">
                <a:sym typeface="Twentieth Century"/>
              </a:rPr>
              <a:t>HTTP / REST</a:t>
            </a:r>
            <a:endParaRPr dirty="0">
              <a:sym typeface="Twentieth Century"/>
            </a:endParaRPr>
          </a:p>
        </p:txBody>
      </p:sp>
      <p:pic>
        <p:nvPicPr>
          <p:cNvPr id="27" name="Content Placeholder 8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083526" y="3578978"/>
            <a:ext cx="1270274" cy="1280160"/>
          </a:xfrm>
          <a:prstGeom prst="rect">
            <a:avLst/>
          </a:prstGeom>
        </p:spPr>
      </p:pic>
      <p:pic>
        <p:nvPicPr>
          <p:cNvPr id="28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5080" y="1472944"/>
            <a:ext cx="1188720" cy="1188720"/>
          </a:xfrm>
          <a:prstGeom prst="rect">
            <a:avLst/>
          </a:prstGeom>
        </p:spPr>
      </p:pic>
      <p:sp>
        <p:nvSpPr>
          <p:cNvPr id="29" name="مربع نص 28"/>
          <p:cNvSpPr txBox="1"/>
          <p:nvPr/>
        </p:nvSpPr>
        <p:spPr>
          <a:xfrm>
            <a:off x="9778726" y="2686808"/>
            <a:ext cx="2039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 smtClean="0"/>
              <a:t>Apple Maps</a:t>
            </a:r>
            <a:endParaRPr lang="ar-SA" sz="2400" b="1" dirty="0"/>
          </a:p>
        </p:txBody>
      </p:sp>
      <p:sp>
        <p:nvSpPr>
          <p:cNvPr id="30" name="مربع نص 29"/>
          <p:cNvSpPr txBox="1"/>
          <p:nvPr/>
        </p:nvSpPr>
        <p:spPr>
          <a:xfrm>
            <a:off x="9699111" y="4736384"/>
            <a:ext cx="203910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 err="1" smtClean="0"/>
              <a:t>Siri</a:t>
            </a:r>
            <a:endParaRPr lang="ar-SA" b="1" dirty="0"/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1" y="2707181"/>
            <a:ext cx="731520" cy="731520"/>
          </a:xfrm>
          <a:prstGeom prst="rect">
            <a:avLst/>
          </a:prstGeom>
        </p:spPr>
      </p:pic>
      <p:sp>
        <p:nvSpPr>
          <p:cNvPr id="21" name="علبة 20"/>
          <p:cNvSpPr/>
          <p:nvPr/>
        </p:nvSpPr>
        <p:spPr>
          <a:xfrm>
            <a:off x="6349904" y="1524000"/>
            <a:ext cx="761206" cy="543304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4569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2" grpId="0"/>
      <p:bldP spid="29" grpId="0"/>
      <p:bldP spid="30" grpId="0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95000"/>
                  </a:schemeClr>
                </a:solidFill>
              </a:rPr>
              <a:t>Capstone Project 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8200" y="138366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b="1" dirty="0" smtClean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  <a:p>
            <a:pPr marL="0" indent="0" algn="ctr">
              <a:buNone/>
            </a:pPr>
            <a:r>
              <a:rPr lang="en-US" sz="6600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Thank </a:t>
            </a:r>
            <a:r>
              <a:rPr lang="en-US" sz="6600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you!</a:t>
            </a:r>
            <a:endParaRPr lang="en-US" sz="6600" dirty="0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79470"/>
            <a:ext cx="324056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Who is our 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user? </a:t>
            </a:r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What is his story?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dirty="0" smtClean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just">
              <a:buNone/>
            </a:pP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              Progressive Farmer</a:t>
            </a:r>
            <a:endParaRPr lang="en-US" dirty="0" smtClean="0"/>
          </a:p>
          <a:p>
            <a:pPr algn="just"/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 algn="just"/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Our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farmer </a:t>
            </a:r>
            <a:r>
              <a:rPr 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is </a:t>
            </a:r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skilled</a:t>
            </a:r>
          </a:p>
          <a:p>
            <a:pPr algn="just"/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He knows his exact plan of work for the day ahead.</a:t>
            </a:r>
          </a:p>
          <a:p>
            <a:pPr algn="just"/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Today he is visiting his “Corn” Fields (2 Fields).</a:t>
            </a:r>
          </a:p>
          <a:p>
            <a:pPr algn="just"/>
            <a:r>
              <a:rPr lang="en-US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Helvetica Neue" charset="0"/>
                <a:ea typeface="Helvetica Neue" charset="0"/>
                <a:cs typeface="Helvetica Neue" charset="0"/>
              </a:rPr>
              <a:t>While he is driving to his fields in the morning he uses his assistant “JD Driver” to give him an overview of the fields in case there is a necessity to update his schedule for the day.</a:t>
            </a:r>
            <a:endParaRPr lang="en-US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elvetica Neue" charset="0"/>
              <a:ea typeface="Helvetica Neue" charset="0"/>
              <a:cs typeface="Helvetica Neue" charset="0"/>
            </a:endParaRPr>
          </a:p>
          <a:p>
            <a:pPr lvl="1" algn="just"/>
            <a:endParaRPr lang="de-DE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75" y="19163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عنصر نائب للمحتوى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-2"/>
            <a:ext cx="12191996" cy="6390922"/>
          </a:xfrm>
        </p:spPr>
      </p:pic>
      <p:sp>
        <p:nvSpPr>
          <p:cNvPr id="14" name="مخطط انسيابي: شريط مثقب 13"/>
          <p:cNvSpPr/>
          <p:nvPr/>
        </p:nvSpPr>
        <p:spPr>
          <a:xfrm rot="8187385">
            <a:off x="2293930" y="3049239"/>
            <a:ext cx="3584658" cy="2443034"/>
          </a:xfrm>
          <a:prstGeom prst="flowChartPunchedTape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مخطط انسيابي: بيانات 14"/>
          <p:cNvSpPr/>
          <p:nvPr/>
        </p:nvSpPr>
        <p:spPr>
          <a:xfrm rot="1088390">
            <a:off x="1720565" y="320678"/>
            <a:ext cx="2791778" cy="2704844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وتر 15"/>
          <p:cNvSpPr/>
          <p:nvPr/>
        </p:nvSpPr>
        <p:spPr>
          <a:xfrm>
            <a:off x="6858000" y="4377436"/>
            <a:ext cx="3230880" cy="2026920"/>
          </a:xfrm>
          <a:prstGeom prst="chord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شريط جانبي 16"/>
          <p:cNvSpPr/>
          <p:nvPr/>
        </p:nvSpPr>
        <p:spPr>
          <a:xfrm>
            <a:off x="7406640" y="2100611"/>
            <a:ext cx="4053840" cy="2388616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9" name="مخطط انسيابي: بيانات 18"/>
          <p:cNvSpPr/>
          <p:nvPr/>
        </p:nvSpPr>
        <p:spPr>
          <a:xfrm rot="7649667">
            <a:off x="9969473" y="3504764"/>
            <a:ext cx="1253070" cy="1968926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ريط جانبي 20"/>
          <p:cNvSpPr/>
          <p:nvPr/>
        </p:nvSpPr>
        <p:spPr>
          <a:xfrm>
            <a:off x="7528560" y="3079"/>
            <a:ext cx="3246120" cy="1572041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23" name="صورة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35" y="1730217"/>
            <a:ext cx="701040" cy="701040"/>
          </a:xfrm>
          <a:prstGeom prst="rect">
            <a:avLst/>
          </a:prstGeom>
        </p:spPr>
      </p:pic>
      <p:pic>
        <p:nvPicPr>
          <p:cNvPr id="26" name="صورة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52" y="4083356"/>
            <a:ext cx="1143247" cy="1502200"/>
          </a:xfrm>
          <a:prstGeom prst="rect">
            <a:avLst/>
          </a:prstGeom>
        </p:spPr>
      </p:pic>
      <p:pic>
        <p:nvPicPr>
          <p:cNvPr id="27" name="صورة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57" y="190977"/>
            <a:ext cx="1021205" cy="1196244"/>
          </a:xfrm>
          <a:prstGeom prst="rect">
            <a:avLst/>
          </a:prstGeom>
        </p:spPr>
      </p:pic>
      <p:pic>
        <p:nvPicPr>
          <p:cNvPr id="28" name="صورة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431257"/>
            <a:ext cx="1021205" cy="1196244"/>
          </a:xfrm>
          <a:prstGeom prst="rect">
            <a:avLst/>
          </a:prstGeom>
        </p:spPr>
      </p:pic>
      <p:pic>
        <p:nvPicPr>
          <p:cNvPr id="29" name="صورة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008" y="4489227"/>
            <a:ext cx="701040" cy="701040"/>
          </a:xfrm>
          <a:prstGeom prst="rect">
            <a:avLst/>
          </a:prstGeom>
        </p:spPr>
      </p:pic>
      <p:sp>
        <p:nvSpPr>
          <p:cNvPr id="30" name="مخطط انسيابي: رابط 29"/>
          <p:cNvSpPr/>
          <p:nvPr/>
        </p:nvSpPr>
        <p:spPr>
          <a:xfrm>
            <a:off x="5577840" y="5312187"/>
            <a:ext cx="259080" cy="200629"/>
          </a:xfrm>
          <a:prstGeom prst="flowChartConnector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512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عنصر نائب للمحتوى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-2"/>
            <a:ext cx="12191996" cy="6390922"/>
          </a:xfrm>
        </p:spPr>
      </p:pic>
      <p:sp>
        <p:nvSpPr>
          <p:cNvPr id="14" name="مخطط انسيابي: شريط مثقب 13"/>
          <p:cNvSpPr/>
          <p:nvPr/>
        </p:nvSpPr>
        <p:spPr>
          <a:xfrm rot="8187385">
            <a:off x="2293930" y="3049239"/>
            <a:ext cx="3584658" cy="2443034"/>
          </a:xfrm>
          <a:prstGeom prst="flowChartPunchedTape">
            <a:avLst/>
          </a:prstGeom>
          <a:solidFill>
            <a:srgbClr val="FF000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5" name="مخطط انسيابي: بيانات 14"/>
          <p:cNvSpPr/>
          <p:nvPr/>
        </p:nvSpPr>
        <p:spPr>
          <a:xfrm rot="1088390">
            <a:off x="1720565" y="320678"/>
            <a:ext cx="2791778" cy="2704844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وتر 15"/>
          <p:cNvSpPr/>
          <p:nvPr/>
        </p:nvSpPr>
        <p:spPr>
          <a:xfrm>
            <a:off x="6858000" y="4377436"/>
            <a:ext cx="3230880" cy="2026920"/>
          </a:xfrm>
          <a:prstGeom prst="chord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شريط جانبي 16"/>
          <p:cNvSpPr/>
          <p:nvPr/>
        </p:nvSpPr>
        <p:spPr>
          <a:xfrm>
            <a:off x="7406640" y="2100611"/>
            <a:ext cx="4053840" cy="2388616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sp>
        <p:nvSpPr>
          <p:cNvPr id="19" name="مخطط انسيابي: بيانات 18"/>
          <p:cNvSpPr/>
          <p:nvPr/>
        </p:nvSpPr>
        <p:spPr>
          <a:xfrm rot="7649667">
            <a:off x="9969473" y="3504764"/>
            <a:ext cx="1253070" cy="1968926"/>
          </a:xfrm>
          <a:prstGeom prst="flowChartInputOutput">
            <a:avLst/>
          </a:prstGeom>
          <a:solidFill>
            <a:schemeClr val="accent4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1" name="شريط جانبي 20"/>
          <p:cNvSpPr/>
          <p:nvPr/>
        </p:nvSpPr>
        <p:spPr>
          <a:xfrm>
            <a:off x="7528560" y="3079"/>
            <a:ext cx="3246120" cy="1572041"/>
          </a:xfrm>
          <a:prstGeom prst="diagStripe">
            <a:avLst/>
          </a:prstGeom>
          <a:solidFill>
            <a:schemeClr val="accent6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>
              <a:solidFill>
                <a:schemeClr val="tx1"/>
              </a:solidFill>
            </a:endParaRPr>
          </a:p>
        </p:txBody>
      </p:sp>
      <p:pic>
        <p:nvPicPr>
          <p:cNvPr id="23" name="صورة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35" y="1730217"/>
            <a:ext cx="701040" cy="701040"/>
          </a:xfrm>
          <a:prstGeom prst="rect">
            <a:avLst/>
          </a:prstGeom>
        </p:spPr>
      </p:pic>
      <p:pic>
        <p:nvPicPr>
          <p:cNvPr id="26" name="صورة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52" y="4083356"/>
            <a:ext cx="1143247" cy="1502200"/>
          </a:xfrm>
          <a:prstGeom prst="rect">
            <a:avLst/>
          </a:prstGeom>
        </p:spPr>
      </p:pic>
      <p:pic>
        <p:nvPicPr>
          <p:cNvPr id="27" name="صورة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57" y="190977"/>
            <a:ext cx="1021205" cy="1196244"/>
          </a:xfrm>
          <a:prstGeom prst="rect">
            <a:avLst/>
          </a:prstGeom>
        </p:spPr>
      </p:pic>
      <p:pic>
        <p:nvPicPr>
          <p:cNvPr id="28" name="صورة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9" y="2431257"/>
            <a:ext cx="1021205" cy="1196244"/>
          </a:xfrm>
          <a:prstGeom prst="rect">
            <a:avLst/>
          </a:prstGeom>
        </p:spPr>
      </p:pic>
      <p:pic>
        <p:nvPicPr>
          <p:cNvPr id="29" name="صورة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008" y="4489227"/>
            <a:ext cx="701040" cy="701040"/>
          </a:xfrm>
          <a:prstGeom prst="rect">
            <a:avLst/>
          </a:prstGeom>
        </p:spPr>
      </p:pic>
      <p:sp>
        <p:nvSpPr>
          <p:cNvPr id="30" name="مخطط انسيابي: رابط 29"/>
          <p:cNvSpPr/>
          <p:nvPr/>
        </p:nvSpPr>
        <p:spPr>
          <a:xfrm>
            <a:off x="5577840" y="5312187"/>
            <a:ext cx="259080" cy="200629"/>
          </a:xfrm>
          <a:prstGeom prst="flowChartConnector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0" name="صورة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4626387"/>
            <a:ext cx="214122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Take a Note (1): Field Related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عنصر نائب للمحتوى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latin typeface="Helvetica Neue" charset="0"/>
                <a:ea typeface="Helvetica Neue" charset="0"/>
                <a:cs typeface="Helvetica Neue" charset="0"/>
              </a:rPr>
              <a:t>Context</a:t>
            </a:r>
          </a:p>
          <a:p>
            <a:pPr marL="0" indent="0" algn="ctr">
              <a:buNone/>
            </a:pPr>
            <a:endParaRPr lang="en-US" sz="3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The farmer is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driving nearby his/her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“Tomato” field </a:t>
            </a:r>
          </a:p>
          <a:p>
            <a:pPr marL="0" indent="0" algn="ctr">
              <a:buNone/>
            </a:pP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H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e notices </a:t>
            </a:r>
            <a:r>
              <a:rPr lang="en-US" dirty="0" smtClean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brown spots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on the leafs!!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 can not decide whether its </a:t>
            </a:r>
            <a:r>
              <a:rPr lang="en-US" dirty="0" smtClean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“early blight</a:t>
            </a:r>
            <a:r>
              <a:rPr lang="en-US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”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or </a:t>
            </a:r>
            <a:r>
              <a:rPr lang="en-US" dirty="0" smtClean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“mites”</a:t>
            </a:r>
          </a:p>
          <a:p>
            <a:pPr marL="0" indent="0" algn="ctr"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He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would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like to add a note to remind himself to call the agronomist to examine the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 </a:t>
            </a:r>
            <a:endParaRPr lang="ar-SA" dirty="0"/>
          </a:p>
          <a:p>
            <a:endParaRPr lang="ar-SA" dirty="0"/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3" y="132220"/>
            <a:ext cx="1925457" cy="1925457"/>
          </a:xfrm>
          <a:prstGeom prst="rect">
            <a:avLst/>
          </a:prstGeom>
        </p:spPr>
      </p:pic>
      <p:pic>
        <p:nvPicPr>
          <p:cNvPr id="14" name="صورة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190" y="1492568"/>
            <a:ext cx="214122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Capstone Project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2019 – IOS team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ar-SA" smtClean="0">
                <a:solidFill>
                  <a:schemeClr val="bg1">
                    <a:lumMod val="95000"/>
                  </a:schemeClr>
                </a:solidFill>
              </a:rPr>
              <a:t>22.11.2019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9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287"/>
            <a:ext cx="10058400" cy="6066636"/>
          </a:xfrm>
          <a:prstGeom prst="rect">
            <a:avLst/>
          </a:prstGeom>
        </p:spPr>
      </p:pic>
      <p:sp>
        <p:nvSpPr>
          <p:cNvPr id="14" name="مربع نص 13"/>
          <p:cNvSpPr txBox="1"/>
          <p:nvPr/>
        </p:nvSpPr>
        <p:spPr>
          <a:xfrm>
            <a:off x="1920240" y="944880"/>
            <a:ext cx="897636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“JD Driver Take a note”</a:t>
            </a:r>
            <a:endParaRPr lang="ar-SA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" name="صورة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" y="68280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1009</Words>
  <Application>Microsoft Office PowerPoint</Application>
  <PresentationFormat>مخصص</PresentationFormat>
  <Paragraphs>330</Paragraphs>
  <Slides>49</Slides>
  <Notes>48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49</vt:i4>
      </vt:variant>
    </vt:vector>
  </HeadingPairs>
  <TitlesOfParts>
    <vt:vector size="50" baseType="lpstr">
      <vt:lpstr>Office Theme</vt:lpstr>
      <vt:lpstr>عرض تقديمي في PowerPoint</vt:lpstr>
      <vt:lpstr>Goal of the project: </vt:lpstr>
      <vt:lpstr>Goal of the project: </vt:lpstr>
      <vt:lpstr>Goal of the project: </vt:lpstr>
      <vt:lpstr>Who is our user? What is his story?</vt:lpstr>
      <vt:lpstr>عرض تقديمي في PowerPoint</vt:lpstr>
      <vt:lpstr>عرض تقديمي في PowerPoint</vt:lpstr>
      <vt:lpstr>Take a Note (1): Field Related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Take a Note (2): General</vt:lpstr>
      <vt:lpstr>عرض تقديمي في PowerPoint</vt:lpstr>
      <vt:lpstr>عرض تقديمي في PowerPoint</vt:lpstr>
      <vt:lpstr>Get Nearby Fields’ Updates Since Last Visit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Get Nearby Fields’ Flags Since Last Visit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Getting Notes (1): General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Getting Notes (1): Field Related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Goal of the project: </vt:lpstr>
      <vt:lpstr>What does it take?</vt:lpstr>
      <vt:lpstr>عرض تقديمي في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Raghad</cp:lastModifiedBy>
  <cp:revision>254</cp:revision>
  <dcterms:created xsi:type="dcterms:W3CDTF">2019-10-21T07:54:10Z</dcterms:created>
  <dcterms:modified xsi:type="dcterms:W3CDTF">2019-11-23T16:40:42Z</dcterms:modified>
</cp:coreProperties>
</file>